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71" r:id="rId4"/>
    <p:sldId id="266" r:id="rId5"/>
    <p:sldId id="267" r:id="rId6"/>
    <p:sldId id="268" r:id="rId7"/>
    <p:sldId id="269" r:id="rId8"/>
    <p:sldId id="270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64" autoAdjust="0"/>
    <p:restoredTop sz="94660"/>
  </p:normalViewPr>
  <p:slideViewPr>
    <p:cSldViewPr>
      <p:cViewPr>
        <p:scale>
          <a:sx n="75" d="100"/>
          <a:sy n="75" d="100"/>
        </p:scale>
        <p:origin x="-91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09767-3090-425C-BC63-9C816B6B9B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B55A3-4A88-4994-96B6-92BDF153EC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8A5B1-5A47-41D7-B7B6-EBE75A84AF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56FAB-84B7-43B6-9889-75D534A51E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FD160-AED7-4F0C-93B4-89D50E6B64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143FF-AFD7-4422-818C-C352205C59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CF6E1-17C0-4572-A90F-AEE1801CD8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A8EF3-EC6E-4B20-951B-83194845B8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2D9E3-AD13-4C53-BFDE-BED79D2B48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4A770-3DBD-4097-95D6-A80B8618E2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BB449-4943-4FC9-8756-6D13153CE2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9C4E855-F52A-402D-8474-D4EA166BDB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5;&#1088;&#1077;&#1079;&#1077;&#1085;&#1090;&#1072;&#1094;&#1080;&#1103;%20&#1088;&#1072;&#1081;&#1086;&#1085;%20&#1052;&#1072;&#1088;&#1090;&#1099;&#1085;&#1086;&#1074;&#1072;\&#1057;&#1102;&#1088;&#1087;&#1088;&#1080;&#1079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ФОН презентац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92"/>
          <a:stretch>
            <a:fillRect/>
          </a:stretch>
        </p:blipFill>
        <p:spPr bwMode="auto">
          <a:xfrm>
            <a:off x="0" y="0"/>
            <a:ext cx="9540875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9126" y="1493838"/>
            <a:ext cx="7845425" cy="3311525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Обобщение опыта на тему:</a:t>
            </a:r>
            <a:r>
              <a:rPr lang="ru-RU" alt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br>
              <a:rPr lang="ru-RU" alt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alt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alt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alt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"Развитие творческих способностей дошкольников средствами  рисования </a:t>
            </a:r>
            <a:br>
              <a:rPr lang="ru-RU" alt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alt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«без кисти»"</a:t>
            </a:r>
            <a:r>
              <a:rPr lang="ru-RU" alt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5105400"/>
            <a:ext cx="6400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b="1" i="1" dirty="0">
                <a:solidFill>
                  <a:schemeClr val="accent2">
                    <a:lumMod val="50000"/>
                  </a:schemeClr>
                </a:solidFill>
              </a:rPr>
              <a:t>Автор: Мартынова Светлана Ивановна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i="1" dirty="0"/>
              <a:t> 							</a:t>
            </a:r>
            <a:r>
              <a:rPr lang="ru-RU" altLang="ru-RU" sz="2000" b="1" i="1" dirty="0">
                <a:solidFill>
                  <a:schemeClr val="accent2">
                    <a:lumMod val="50000"/>
                  </a:schemeClr>
                </a:solidFill>
              </a:rPr>
              <a:t>воспитатель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687763" y="6256338"/>
            <a:ext cx="2054225" cy="369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Дятьково 2016г. 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042988" y="188913"/>
            <a:ext cx="70675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solidFill>
                  <a:schemeClr val="bg1"/>
                </a:solidFill>
              </a:rPr>
              <a:t>Муниципальное автономное  дошкольное образовательное учреждение детский сад комбинированного вида «Хрусталёк»</a:t>
            </a:r>
          </a:p>
          <a:p>
            <a:pPr algn="ctr"/>
            <a:endParaRPr lang="ru-RU" altLang="ru-RU" sz="1600" b="1">
              <a:solidFill>
                <a:schemeClr val="bg1"/>
              </a:solidFill>
            </a:endParaRPr>
          </a:p>
        </p:txBody>
      </p:sp>
      <p:pic>
        <p:nvPicPr>
          <p:cNvPr id="13320" name="Сюрприз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0825" y="63817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 showWhenStopped="0">
                <p:cTn id="25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ФОН презентац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92"/>
          <a:stretch>
            <a:fillRect/>
          </a:stretch>
        </p:blipFill>
        <p:spPr bwMode="auto">
          <a:xfrm>
            <a:off x="0" y="0"/>
            <a:ext cx="9540875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772400" cy="620713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solidFill>
                  <a:schemeClr val="bg1"/>
                </a:solidFill>
              </a:rPr>
              <a:t>Рисование «без кисти»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765175"/>
            <a:ext cx="6400800" cy="504825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</a:rPr>
              <a:t>«Чем мы только не рисуем…»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2268538" y="1341438"/>
            <a:ext cx="49482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b="1" i="1">
                <a:solidFill>
                  <a:schemeClr val="accent2"/>
                </a:solidFill>
              </a:rPr>
              <a:t>Рисование ладошкой и ножкой</a:t>
            </a:r>
          </a:p>
        </p:txBody>
      </p:sp>
      <p:pic>
        <p:nvPicPr>
          <p:cNvPr id="21510" name="Picture 6" descr="DSCN229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266382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DSCN229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1844675"/>
            <a:ext cx="266382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DSCN229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4489450"/>
            <a:ext cx="266382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DSCN229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175" y="4545013"/>
            <a:ext cx="266382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DSCN229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175" y="1844675"/>
            <a:ext cx="266382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1700" y="4491038"/>
            <a:ext cx="274796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ФОН презентац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92"/>
          <a:stretch>
            <a:fillRect/>
          </a:stretch>
        </p:blipFill>
        <p:spPr bwMode="auto">
          <a:xfrm>
            <a:off x="0" y="0"/>
            <a:ext cx="946785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772400" cy="620713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solidFill>
                  <a:schemeClr val="bg1"/>
                </a:solidFill>
              </a:rPr>
              <a:t>Рисование «без кисти»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765175"/>
            <a:ext cx="6400800" cy="504825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</a:rPr>
              <a:t>«Чем мы только не рисуем…»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195513" y="1341438"/>
            <a:ext cx="5015284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Рисование на пене для бритья</a:t>
            </a:r>
          </a:p>
        </p:txBody>
      </p:sp>
      <p:pic>
        <p:nvPicPr>
          <p:cNvPr id="32774" name="Picture 6" descr="DSCN224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989138"/>
            <a:ext cx="28797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 descr="DSCN224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989138"/>
            <a:ext cx="28797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 descr="DSCN225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4275" y="1989138"/>
            <a:ext cx="28797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9" descr="DSCN225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4292600"/>
            <a:ext cx="28797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0" descr="DSCN225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4292600"/>
            <a:ext cx="28797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1" descr="DSCN225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4275" y="4292600"/>
            <a:ext cx="28797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3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3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3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3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ФОН презентац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92"/>
          <a:stretch>
            <a:fillRect/>
          </a:stretch>
        </p:blipFill>
        <p:spPr bwMode="auto">
          <a:xfrm>
            <a:off x="0" y="0"/>
            <a:ext cx="9540875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772400" cy="620713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solidFill>
                  <a:schemeClr val="bg1"/>
                </a:solidFill>
              </a:rPr>
              <a:t>Рисование «без кисти»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765175"/>
            <a:ext cx="6400800" cy="504825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</a:rPr>
              <a:t>«Чем мы только не рисуем…»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051050" y="1341438"/>
            <a:ext cx="5456174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Рисование воздушными красками</a:t>
            </a:r>
          </a:p>
        </p:txBody>
      </p:sp>
      <p:pic>
        <p:nvPicPr>
          <p:cNvPr id="33798" name="Picture 6" descr="DSCN225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2808287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DSCN225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916113"/>
            <a:ext cx="2808288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DSCN226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5713" y="1916113"/>
            <a:ext cx="2808287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DSCN226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221163"/>
            <a:ext cx="2808287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0" descr="DSCN226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4221163"/>
            <a:ext cx="2808288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1" descr="DSCN227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5713" y="4221163"/>
            <a:ext cx="2808287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2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ФОН презентац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92"/>
          <a:stretch>
            <a:fillRect/>
          </a:stretch>
        </p:blipFill>
        <p:spPr bwMode="auto">
          <a:xfrm>
            <a:off x="0" y="0"/>
            <a:ext cx="9540875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772400" cy="620713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solidFill>
                  <a:schemeClr val="bg1"/>
                </a:solidFill>
              </a:rPr>
              <a:t>Рисование «без кисти»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765175"/>
            <a:ext cx="6400800" cy="504825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</a:rPr>
              <a:t>«Чем мы только не рисуем…»</a:t>
            </a:r>
          </a:p>
        </p:txBody>
      </p:sp>
      <p:pic>
        <p:nvPicPr>
          <p:cNvPr id="34821" name="Picture 5" descr="DSCN222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8988" y="2016125"/>
            <a:ext cx="28813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DSCN222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989138"/>
            <a:ext cx="288131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 descr="DSCN223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1575" y="1989138"/>
            <a:ext cx="2881313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 descr="DSCN223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4437063"/>
            <a:ext cx="2881313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 descr="DSCN223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4437063"/>
            <a:ext cx="28813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2268538" y="1341438"/>
            <a:ext cx="4983480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Рисование воздушной пленкой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ФОН презентац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92"/>
          <a:stretch>
            <a:fillRect/>
          </a:stretch>
        </p:blipFill>
        <p:spPr bwMode="auto">
          <a:xfrm>
            <a:off x="0" y="0"/>
            <a:ext cx="9540875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772400" cy="620713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solidFill>
                  <a:schemeClr val="bg1"/>
                </a:solidFill>
              </a:rPr>
              <a:t>Рисование «без кисти»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765175"/>
            <a:ext cx="6400800" cy="504825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</a:rPr>
              <a:t>«Чем мы только не рисуем…»</a:t>
            </a:r>
          </a:p>
        </p:txBody>
      </p:sp>
      <p:pic>
        <p:nvPicPr>
          <p:cNvPr id="35845" name="Picture 5" descr="DSCN220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5713" y="1844675"/>
            <a:ext cx="280828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DSCN220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2808288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 descr="DSCN22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1844675"/>
            <a:ext cx="280828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 descr="DSCN228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4581525"/>
            <a:ext cx="280828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3348038" y="4005263"/>
            <a:ext cx="3045193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Выдувание краски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3635375" y="1268413"/>
            <a:ext cx="2155526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Пуантилизм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3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ФОН презентац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92"/>
          <a:stretch>
            <a:fillRect/>
          </a:stretch>
        </p:blipFill>
        <p:spPr bwMode="auto">
          <a:xfrm>
            <a:off x="0" y="0"/>
            <a:ext cx="9540875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772400" cy="620713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solidFill>
                  <a:schemeClr val="bg1"/>
                </a:solidFill>
              </a:rPr>
              <a:t>Рисование «без кисти»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765175"/>
            <a:ext cx="6400800" cy="504825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</a:rPr>
              <a:t>«Чем мы только не рисуем…»</a:t>
            </a:r>
          </a:p>
        </p:txBody>
      </p:sp>
      <p:pic>
        <p:nvPicPr>
          <p:cNvPr id="36870" name="Picture 6" descr="DSCN228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1700213"/>
            <a:ext cx="2890837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 descr="DSCN228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28797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 descr="DSCN229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700213"/>
            <a:ext cx="289242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2339975" y="1125538"/>
            <a:ext cx="4777655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Рисование свечой и красками</a:t>
            </a:r>
          </a:p>
          <a:p>
            <a:pPr>
              <a:defRPr/>
            </a:pPr>
            <a:endParaRPr lang="ru-RU" altLang="ru-RU" sz="2400" i="1" dirty="0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3635375" y="4005263"/>
            <a:ext cx="2020105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Монотипия</a:t>
            </a:r>
          </a:p>
        </p:txBody>
      </p:sp>
      <p:pic>
        <p:nvPicPr>
          <p:cNvPr id="36875" name="Picture 11" descr="DSCN217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149725"/>
            <a:ext cx="28797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12" descr="DSCN218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4221163"/>
            <a:ext cx="28797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Picture 13" descr="DSCN218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4581525"/>
            <a:ext cx="28797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3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ФОН презентац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92"/>
          <a:stretch>
            <a:fillRect/>
          </a:stretch>
        </p:blipFill>
        <p:spPr bwMode="auto">
          <a:xfrm>
            <a:off x="0" y="0"/>
            <a:ext cx="9540875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772400" cy="620713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solidFill>
                  <a:schemeClr val="bg1"/>
                </a:solidFill>
              </a:rPr>
              <a:t>Рисование «без кисти»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765175"/>
            <a:ext cx="6400800" cy="504825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</a:rPr>
              <a:t>«Чем мы только не рисуем…»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1979613" y="1196975"/>
            <a:ext cx="5528180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Отпечатки овощами и фруктами</a:t>
            </a:r>
          </a:p>
          <a:p>
            <a:pPr>
              <a:defRPr/>
            </a:pPr>
            <a:endParaRPr lang="ru-RU" altLang="ru-RU" sz="2400" i="1" dirty="0"/>
          </a:p>
        </p:txBody>
      </p:sp>
      <p:pic>
        <p:nvPicPr>
          <p:cNvPr id="37902" name="Picture 14" descr="DSCN221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273685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3" name="Picture 15" descr="DSCN222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1989138"/>
            <a:ext cx="273685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4" name="Picture 16" descr="DSCN222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437063"/>
            <a:ext cx="273685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5" name="Picture 17" descr="DSCN222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7150" y="1773238"/>
            <a:ext cx="273685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6" name="Picture 18" descr="DSCN223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4149725"/>
            <a:ext cx="273685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7" name="Picture 19" descr="DSCN224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7150" y="4437063"/>
            <a:ext cx="273685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30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ФОН презентац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92"/>
          <a:stretch>
            <a:fillRect/>
          </a:stretch>
        </p:blipFill>
        <p:spPr bwMode="auto">
          <a:xfrm>
            <a:off x="0" y="0"/>
            <a:ext cx="9540875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772400" cy="620713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solidFill>
                  <a:schemeClr val="bg1"/>
                </a:solidFill>
              </a:rPr>
              <a:t>Рисование «без кисти»</a:t>
            </a: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765175"/>
            <a:ext cx="6400800" cy="504825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</a:rPr>
              <a:t>«Чем мы только не рисуем…»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635375" y="1196975"/>
            <a:ext cx="1670970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4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Граттаж</a:t>
            </a:r>
            <a:endParaRPr lang="ru-RU" altLang="ru-RU" sz="2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endParaRPr lang="ru-RU" altLang="ru-RU" sz="2400" i="1" dirty="0"/>
          </a:p>
        </p:txBody>
      </p:sp>
      <p:pic>
        <p:nvPicPr>
          <p:cNvPr id="40966" name="Picture 6" descr="DSCN221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989138"/>
            <a:ext cx="273685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 descr="DSCN222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1989138"/>
            <a:ext cx="273685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8" descr="DSCN222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4437063"/>
            <a:ext cx="273685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9" descr="DSCN223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4652963"/>
            <a:ext cx="273685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10" descr="DSCN223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2205038"/>
            <a:ext cx="273685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11" descr="DSCN224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4689475"/>
            <a:ext cx="273685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3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400" decel="100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400" decel="100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400" decel="100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400" decel="100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ФОН презентац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92"/>
          <a:stretch>
            <a:fillRect/>
          </a:stretch>
        </p:blipFill>
        <p:spPr bwMode="auto">
          <a:xfrm>
            <a:off x="0" y="0"/>
            <a:ext cx="9540875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772400" cy="620713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solidFill>
                  <a:schemeClr val="bg1"/>
                </a:solidFill>
              </a:rPr>
              <a:t>Рисование «без кисти»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765175"/>
            <a:ext cx="6400800" cy="504825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</a:rPr>
              <a:t>«Чем мы только не рисуем…»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555875" y="1196975"/>
            <a:ext cx="4126001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4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Эбру</a:t>
            </a:r>
            <a:r>
              <a:rPr lang="ru-RU" alt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(рисование на воде)</a:t>
            </a:r>
          </a:p>
        </p:txBody>
      </p:sp>
      <p:pic>
        <p:nvPicPr>
          <p:cNvPr id="41990" name="Picture 6" descr="DSCN227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989138"/>
            <a:ext cx="2735262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7" descr="DSCN227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3284538"/>
            <a:ext cx="2735263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8" descr="DSCN227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8738" y="1989138"/>
            <a:ext cx="2735262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9" descr="DSCN228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508500"/>
            <a:ext cx="2735262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10" descr="DSCN228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5250" y="4508500"/>
            <a:ext cx="2735263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3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3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155" decel="100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155" decel="100000"/>
                                        <p:tgtEl>
                                          <p:spTgt spid="419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1155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1155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ФОН презентац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92"/>
          <a:stretch>
            <a:fillRect/>
          </a:stretch>
        </p:blipFill>
        <p:spPr bwMode="auto">
          <a:xfrm>
            <a:off x="0" y="0"/>
            <a:ext cx="9540875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772400" cy="620713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solidFill>
                  <a:schemeClr val="bg1"/>
                </a:solidFill>
              </a:rPr>
              <a:t>Рисование «без кисти»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765175"/>
            <a:ext cx="6400800" cy="504825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</a:rPr>
              <a:t>«Чем мы только не рисуем…»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051050" y="1196975"/>
            <a:ext cx="5225854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Арт - терапия (световой стол)</a:t>
            </a:r>
          </a:p>
          <a:p>
            <a:pPr>
              <a:defRPr/>
            </a:pPr>
            <a:endParaRPr lang="ru-RU" altLang="ru-RU" sz="2400" i="1" dirty="0"/>
          </a:p>
        </p:txBody>
      </p:sp>
      <p:pic>
        <p:nvPicPr>
          <p:cNvPr id="43014" name="Picture 6" descr="DSCN219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273685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 descr="DSCN219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4652963"/>
            <a:ext cx="273685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8" descr="DSCN219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4365625"/>
            <a:ext cx="273685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9" descr="DSCN220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7150" y="1916113"/>
            <a:ext cx="273685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10" descr="DSCN220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7150" y="4365625"/>
            <a:ext cx="273685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Picture 11" descr="DSCN220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1700213"/>
            <a:ext cx="273685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ФОН презентац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92"/>
          <a:stretch>
            <a:fillRect/>
          </a:stretch>
        </p:blipFill>
        <p:spPr bwMode="auto">
          <a:xfrm>
            <a:off x="0" y="0"/>
            <a:ext cx="9540875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772400" cy="620713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solidFill>
                  <a:schemeClr val="bg1"/>
                </a:solidFill>
              </a:rPr>
              <a:t>Рисование «без кисти»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1773238"/>
            <a:ext cx="6400800" cy="5761037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alt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Рисуют дети на стекле</a:t>
            </a:r>
          </a:p>
          <a:p>
            <a:pPr eaLnBrk="1" hangingPunct="1">
              <a:defRPr/>
            </a:pPr>
            <a:r>
              <a:rPr lang="ru-RU" alt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Рисуют дети на асфальте,	</a:t>
            </a:r>
          </a:p>
          <a:p>
            <a:pPr eaLnBrk="1" hangingPunct="1">
              <a:defRPr/>
            </a:pPr>
            <a:r>
              <a:rPr lang="ru-RU" alt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Возводят город на песке, -</a:t>
            </a:r>
          </a:p>
          <a:p>
            <a:pPr eaLnBrk="1" hangingPunct="1">
              <a:defRPr/>
            </a:pPr>
            <a:r>
              <a:rPr lang="ru-RU" alt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Такого нет еще на карте.</a:t>
            </a:r>
          </a:p>
          <a:p>
            <a:pPr eaLnBrk="1" hangingPunct="1">
              <a:defRPr/>
            </a:pPr>
            <a:r>
              <a:rPr lang="ru-RU" alt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В руках мелки, карандаши...</a:t>
            </a:r>
          </a:p>
          <a:p>
            <a:pPr eaLnBrk="1" hangingPunct="1">
              <a:defRPr/>
            </a:pPr>
            <a:r>
              <a:rPr lang="ru-RU" alt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Детишки - маленькие маги</a:t>
            </a:r>
          </a:p>
          <a:p>
            <a:pPr eaLnBrk="1" hangingPunct="1">
              <a:defRPr/>
            </a:pPr>
            <a:r>
              <a:rPr lang="ru-RU" alt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Но столько вложено души</a:t>
            </a:r>
          </a:p>
          <a:p>
            <a:pPr eaLnBrk="1" hangingPunct="1">
              <a:defRPr/>
            </a:pPr>
            <a:r>
              <a:rPr lang="ru-RU" alt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В их мир прекрасный на бумаге!</a:t>
            </a:r>
            <a:endParaRPr lang="ru-RU" alt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eaLnBrk="1" hangingPunct="1">
              <a:defRPr/>
            </a:pPr>
            <a:r>
              <a:rPr lang="ru-RU" alt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Татьяна Щербакова.</a:t>
            </a:r>
            <a:endParaRPr lang="ru-RU" altLang="ru-RU" sz="24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ФОН презентац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92"/>
          <a:stretch>
            <a:fillRect/>
          </a:stretch>
        </p:blipFill>
        <p:spPr bwMode="auto">
          <a:xfrm>
            <a:off x="0" y="0"/>
            <a:ext cx="9540875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23850" y="3141663"/>
            <a:ext cx="882015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6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</a:p>
          <a:p>
            <a:pPr>
              <a:defRPr/>
            </a:pPr>
            <a:endParaRPr lang="ru-RU" alt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ФОН презентац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92"/>
          <a:stretch>
            <a:fillRect/>
          </a:stretch>
        </p:blipFill>
        <p:spPr bwMode="auto">
          <a:xfrm>
            <a:off x="0" y="0"/>
            <a:ext cx="9540875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772400" cy="620713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solidFill>
                  <a:schemeClr val="bg1"/>
                </a:solidFill>
              </a:rPr>
              <a:t>Рисование «без кисти»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5288" y="981075"/>
            <a:ext cx="8353425" cy="5400675"/>
          </a:xfrm>
          <a:extLst/>
        </p:spPr>
        <p:txBody>
          <a:bodyPr/>
          <a:lstStyle/>
          <a:p>
            <a:pPr algn="just" eaLnBrk="1" hangingPunct="1">
              <a:defRPr/>
            </a:pPr>
            <a:r>
              <a:rPr lang="ru-RU" altLang="ru-RU" sz="28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Актуальность:</a:t>
            </a:r>
          </a:p>
          <a:p>
            <a:pPr algn="just" eaLnBrk="1" hangingPunct="1">
              <a:defRPr/>
            </a:pPr>
            <a:r>
              <a:rPr lang="ru-RU" alt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Работая  с детьми  , я столкнулась с такой проблемой, как нежелание некоторых детей рисовать. Дети боятся листа бумаги, навыки изобразительной деятельности у них недостаточно  сформированы, детям не хватает воображения, самостоятельности, уверенности в себе. </a:t>
            </a:r>
            <a:r>
              <a:rPr lang="ru-RU" alt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Возник </a:t>
            </a:r>
            <a:r>
              <a:rPr lang="ru-RU" alt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вопрос - как раскрепостить детей, вселить в них уверенность в своём умении, заставить их поверить в то, что они очень просто могут стать маленькими художниками и творить чудеса на бумаге.</a:t>
            </a:r>
          </a:p>
          <a:p>
            <a:pPr eaLnBrk="1" hangingPunct="1">
              <a:defRPr/>
            </a:pPr>
            <a:endParaRPr lang="ru-RU" alt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ФОН презентац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92"/>
          <a:stretch>
            <a:fillRect/>
          </a:stretch>
        </p:blipFill>
        <p:spPr bwMode="auto">
          <a:xfrm>
            <a:off x="0" y="0"/>
            <a:ext cx="9540875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772400" cy="620713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solidFill>
                  <a:schemeClr val="bg1"/>
                </a:solidFill>
              </a:rPr>
              <a:t>Рисование «без кисти»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052736"/>
            <a:ext cx="8569325" cy="5616575"/>
          </a:xfrm>
          <a:extLst/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ru-RU" alt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Формирование творческой личности, наиболее полное ее раскрытие – важнейшая задача педагогики на современном этапе. Эффективным средством ее решения в дошкольном детстве является изобразительное творчество, в том числе с помощью нетрадиционных техник рисования. Рисуя, ребенок формирует и развивает у себя определенные способности: зрительную оценку формы, ориентирование в пространстве, чувство цвета. Так же развиваются специальные умения и навыки: координация глаза и руки, владение кистью руки.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ФОН презентац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92"/>
          <a:stretch>
            <a:fillRect/>
          </a:stretch>
        </p:blipFill>
        <p:spPr bwMode="auto">
          <a:xfrm>
            <a:off x="0" y="0"/>
            <a:ext cx="9540875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772400" cy="620713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solidFill>
                  <a:schemeClr val="bg1"/>
                </a:solidFill>
              </a:rPr>
              <a:t>Рисование «без кисти»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0825" y="836613"/>
            <a:ext cx="8893175" cy="5688012"/>
          </a:xfrm>
          <a:extLst/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ru-RU" altLang="ru-RU" sz="1800" dirty="0"/>
              <a:t> </a:t>
            </a:r>
            <a:r>
              <a:rPr lang="ru-RU" alt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Цель: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ru-RU" alt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Основная цель – развитие у детей творческий способностей, фантазии, воображения  средствами нетрадиционного рисования, рисования «без кисти»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ru-RU" alt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Задачи: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ru-RU" alt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Учить детей выбирать материал для нетрадиционного рисования и умело его использовать.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ru-RU" alt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Помочь детям овладеть различными техническими навыками при  рисовании «без кисти». </a:t>
            </a:r>
          </a:p>
          <a:p>
            <a:pPr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alt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Развивать творчество, фантазию.</a:t>
            </a:r>
          </a:p>
          <a:p>
            <a:pPr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alt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Активизировать детей при выборе тематики.</a:t>
            </a:r>
          </a:p>
          <a:p>
            <a:pPr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alt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Развивать чувство коллективизма, товарищества, стремления прийти на помощь друг другу. </a:t>
            </a:r>
          </a:p>
          <a:p>
            <a:pPr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alt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Учиться переживать настроению, переданному в рисунке.</a:t>
            </a:r>
            <a:r>
              <a:rPr lang="ru-RU" altLang="ru-RU" sz="1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1800" i="1" dirty="0"/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ФОН презентац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40875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772400" cy="620713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solidFill>
                  <a:schemeClr val="bg1"/>
                </a:solidFill>
              </a:rPr>
              <a:t>Рисование «без кисти»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836613"/>
            <a:ext cx="8497888" cy="5256683"/>
          </a:xfrm>
          <a:extLst/>
        </p:spPr>
        <p:txBody>
          <a:bodyPr/>
          <a:lstStyle/>
          <a:p>
            <a:pPr algn="l" eaLnBrk="1" hangingPunct="1">
              <a:defRPr/>
            </a:pPr>
            <a:r>
              <a:rPr lang="ru-RU" alt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Эффективность опыта:</a:t>
            </a:r>
          </a:p>
          <a:p>
            <a:pPr algn="l" eaLnBrk="1" hangingPunct="1">
              <a:defRPr/>
            </a:pPr>
            <a:endParaRPr lang="ru-RU" alt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l" eaLnBrk="1" hangingPunct="1">
              <a:defRPr/>
            </a:pPr>
            <a:endParaRPr lang="ru-RU" alt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l" eaLnBrk="1" hangingPunct="1">
              <a:defRPr/>
            </a:pPr>
            <a:r>
              <a:rPr lang="ru-RU" alt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В ходе подготовки и реализации данного опыта дети более глубоко познакомились с различными техниками рисования «без кисти». </a:t>
            </a:r>
          </a:p>
          <a:p>
            <a:pPr algn="l" eaLnBrk="1" hangingPunct="1">
              <a:defRPr/>
            </a:pPr>
            <a:r>
              <a:rPr lang="ru-RU" alt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Каждый этап реализации опыта направлен на развитие внимания, памяти, творческой самостоятельности. </a:t>
            </a:r>
          </a:p>
          <a:p>
            <a:pPr algn="l" eaLnBrk="1" hangingPunct="1">
              <a:defRPr/>
            </a:pPr>
            <a:r>
              <a:rPr lang="ru-RU" alt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При выполнении совместных работ дети научились взаимодействовать друг с другом.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ФОН презентац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92"/>
          <a:stretch>
            <a:fillRect/>
          </a:stretch>
        </p:blipFill>
        <p:spPr bwMode="auto">
          <a:xfrm>
            <a:off x="0" y="0"/>
            <a:ext cx="9540875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772400" cy="620713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solidFill>
                  <a:schemeClr val="bg1"/>
                </a:solidFill>
              </a:rPr>
              <a:t>Рисование «без кисти»</a:t>
            </a:r>
          </a:p>
        </p:txBody>
      </p:sp>
      <p:sp>
        <p:nvSpPr>
          <p:cNvPr id="16391" name="Содержимое 2"/>
          <p:cNvSpPr>
            <a:spLocks noGrp="1"/>
          </p:cNvSpPr>
          <p:nvPr>
            <p:ph type="subTitle" idx="1"/>
          </p:nvPr>
        </p:nvSpPr>
        <p:spPr>
          <a:xfrm>
            <a:off x="395288" y="981075"/>
            <a:ext cx="8497887" cy="5472113"/>
          </a:xfrm>
          <a:extLst/>
        </p:spPr>
        <p:txBody>
          <a:bodyPr/>
          <a:lstStyle/>
          <a:p>
            <a:pPr algn="l" eaLnBrk="1" hangingPunct="1">
              <a:defRPr/>
            </a:pPr>
            <a:r>
              <a:rPr lang="ru-RU" alt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Принципы обучения:</a:t>
            </a:r>
          </a:p>
          <a:p>
            <a:pPr algn="l" eaLnBrk="1" hangingPunct="1">
              <a:defRPr/>
            </a:pPr>
            <a:endParaRPr lang="ru-RU" alt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l" eaLnBrk="1" hangingPunct="1">
              <a:defRPr/>
            </a:pPr>
            <a:r>
              <a:rPr lang="ru-RU" alt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Постепенности и последовательности (от простого  к сложному);</a:t>
            </a:r>
          </a:p>
          <a:p>
            <a:pPr algn="l" eaLnBrk="1" hangingPunct="1">
              <a:defRPr/>
            </a:pPr>
            <a:r>
              <a:rPr lang="ru-RU" alt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наглядности;</a:t>
            </a:r>
          </a:p>
          <a:p>
            <a:pPr algn="l" eaLnBrk="1" hangingPunct="1">
              <a:defRPr/>
            </a:pPr>
            <a:r>
              <a:rPr lang="ru-RU" alt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индивидуальности;</a:t>
            </a:r>
          </a:p>
          <a:p>
            <a:pPr algn="l" eaLnBrk="1" hangingPunct="1">
              <a:defRPr/>
            </a:pPr>
            <a:r>
              <a:rPr lang="ru-RU" alt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связь обучения с жизнью;</a:t>
            </a:r>
          </a:p>
          <a:p>
            <a:pPr algn="l" eaLnBrk="1" hangingPunct="1">
              <a:defRPr/>
            </a:pPr>
            <a:r>
              <a:rPr lang="ru-RU" alt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выбора (решений по теме, материалов, способов без ограничений);</a:t>
            </a:r>
          </a:p>
          <a:p>
            <a:pPr algn="l" eaLnBrk="1" hangingPunct="1">
              <a:defRPr/>
            </a:pPr>
            <a:r>
              <a:rPr lang="ru-RU" alt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научности (детям сообщаются знания о форме, цвете, композиции  и др.);</a:t>
            </a:r>
          </a:p>
          <a:p>
            <a:pPr algn="l" eaLnBrk="1" hangingPunct="1">
              <a:defRPr/>
            </a:pPr>
            <a:r>
              <a:rPr lang="ru-RU" alt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интеграция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ФОН презентац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40875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552" y="188640"/>
            <a:ext cx="7772400" cy="620713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alt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Рисование «без кисти»</a:t>
            </a:r>
          </a:p>
        </p:txBody>
      </p:sp>
      <p:sp>
        <p:nvSpPr>
          <p:cNvPr id="17413" name="Содержимое 2"/>
          <p:cNvSpPr>
            <a:spLocks noGrp="1"/>
          </p:cNvSpPr>
          <p:nvPr>
            <p:ph type="subTitle" idx="1"/>
          </p:nvPr>
        </p:nvSpPr>
        <p:spPr>
          <a:xfrm>
            <a:off x="323850" y="1125538"/>
            <a:ext cx="8496300" cy="5399087"/>
          </a:xfrm>
          <a:extLst/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ru-RU" alt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Проведение занятий с использованием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ru-RU" alt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рисования «без кисти»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ru-RU" alt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l" eaLnBrk="1" hangingPunct="1">
              <a:lnSpc>
                <a:spcPct val="90000"/>
              </a:lnSpc>
              <a:spcBef>
                <a:spcPts val="700"/>
              </a:spcBef>
              <a:buClr>
                <a:srgbClr val="0070C0"/>
              </a:buClr>
              <a:defRPr/>
            </a:pPr>
            <a:r>
              <a:rPr lang="ru-RU" alt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способствуют снятию детских страхов;</a:t>
            </a:r>
          </a:p>
          <a:p>
            <a:pPr algn="l" eaLnBrk="1" hangingPunct="1">
              <a:lnSpc>
                <a:spcPct val="90000"/>
              </a:lnSpc>
              <a:spcBef>
                <a:spcPts val="700"/>
              </a:spcBef>
              <a:buClr>
                <a:srgbClr val="0070C0"/>
              </a:buClr>
              <a:defRPr/>
            </a:pPr>
            <a:r>
              <a:rPr lang="ru-RU" alt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развивают уверенность в своих силах;</a:t>
            </a:r>
          </a:p>
          <a:p>
            <a:pPr algn="l" eaLnBrk="1" hangingPunct="1">
              <a:lnSpc>
                <a:spcPct val="90000"/>
              </a:lnSpc>
              <a:spcBef>
                <a:spcPts val="700"/>
              </a:spcBef>
              <a:buClr>
                <a:srgbClr val="0070C0"/>
              </a:buClr>
              <a:defRPr/>
            </a:pPr>
            <a:r>
              <a:rPr lang="ru-RU" alt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развивают пространственное мышление;</a:t>
            </a:r>
          </a:p>
          <a:p>
            <a:pPr algn="l" eaLnBrk="1" hangingPunct="1">
              <a:lnSpc>
                <a:spcPct val="90000"/>
              </a:lnSpc>
              <a:spcBef>
                <a:spcPts val="700"/>
              </a:spcBef>
              <a:buClr>
                <a:srgbClr val="0070C0"/>
              </a:buClr>
              <a:defRPr/>
            </a:pPr>
            <a:r>
              <a:rPr lang="ru-RU" alt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побуждают детей работать с различным материалом;</a:t>
            </a:r>
          </a:p>
          <a:p>
            <a:pPr algn="l" eaLnBrk="1" hangingPunct="1">
              <a:lnSpc>
                <a:spcPct val="90000"/>
              </a:lnSpc>
              <a:spcBef>
                <a:spcPts val="700"/>
              </a:spcBef>
              <a:buClr>
                <a:srgbClr val="0070C0"/>
              </a:buClr>
              <a:defRPr/>
            </a:pPr>
            <a:r>
              <a:rPr lang="ru-RU" alt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развивают мелкую моторику рук;</a:t>
            </a:r>
          </a:p>
          <a:p>
            <a:pPr algn="l" eaLnBrk="1" hangingPunct="1">
              <a:lnSpc>
                <a:spcPct val="90000"/>
              </a:lnSpc>
              <a:spcBef>
                <a:spcPts val="700"/>
              </a:spcBef>
              <a:buClr>
                <a:srgbClr val="0070C0"/>
              </a:buClr>
              <a:defRPr/>
            </a:pPr>
            <a:r>
              <a:rPr lang="ru-RU" alt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развивают творческие способности;</a:t>
            </a:r>
          </a:p>
          <a:p>
            <a:pPr algn="l" eaLnBrk="1" hangingPunct="1">
              <a:lnSpc>
                <a:spcPct val="90000"/>
              </a:lnSpc>
              <a:spcBef>
                <a:spcPts val="700"/>
              </a:spcBef>
              <a:buClr>
                <a:srgbClr val="0070C0"/>
              </a:buClr>
              <a:defRPr/>
            </a:pPr>
            <a:r>
              <a:rPr lang="ru-RU" alt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развивают воображение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ФОН презентац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92"/>
          <a:stretch>
            <a:fillRect/>
          </a:stretch>
        </p:blipFill>
        <p:spPr bwMode="auto">
          <a:xfrm>
            <a:off x="-53975" y="0"/>
            <a:ext cx="9540875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772400" cy="620713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solidFill>
                  <a:schemeClr val="bg1"/>
                </a:solidFill>
              </a:rPr>
              <a:t>Рисование «без кисти»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908050"/>
            <a:ext cx="6400800" cy="576263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</a:rPr>
              <a:t>Направление работы</a:t>
            </a:r>
          </a:p>
          <a:p>
            <a:pPr eaLnBrk="1" hangingPunct="1"/>
            <a:endParaRPr lang="ru-RU" altLang="ru-RU" sz="2400" smtClean="0"/>
          </a:p>
        </p:txBody>
      </p:sp>
      <p:sp>
        <p:nvSpPr>
          <p:cNvPr id="19470" name="_s1029"/>
          <p:cNvSpPr>
            <a:spLocks noChangeArrowheads="1"/>
          </p:cNvSpPr>
          <p:nvPr/>
        </p:nvSpPr>
        <p:spPr bwMode="auto">
          <a:xfrm>
            <a:off x="5014913" y="1341438"/>
            <a:ext cx="3724275" cy="9064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ru-RU" altLang="ru-RU" sz="2000" b="1">
                <a:solidFill>
                  <a:srgbClr val="000000"/>
                </a:solidFill>
                <a:latin typeface="Arial Black" pitchFamily="34" charset="0"/>
              </a:rPr>
              <a:t>Работа с родителями</a:t>
            </a:r>
          </a:p>
        </p:txBody>
      </p:sp>
      <p:sp>
        <p:nvSpPr>
          <p:cNvPr id="19471" name="_s1030"/>
          <p:cNvSpPr>
            <a:spLocks noChangeArrowheads="1"/>
          </p:cNvSpPr>
          <p:nvPr/>
        </p:nvSpPr>
        <p:spPr bwMode="auto">
          <a:xfrm>
            <a:off x="4800600" y="2673350"/>
            <a:ext cx="4176713" cy="11874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altLang="ru-RU" sz="1200" dirty="0"/>
              <a:t>Опросы, анкетирование, информационное просвещение,</a:t>
            </a:r>
          </a:p>
          <a:p>
            <a:pPr algn="ctr">
              <a:defRPr/>
            </a:pPr>
            <a:r>
              <a:rPr lang="ru-RU" altLang="ru-RU" sz="1200" dirty="0"/>
              <a:t>Нетрадиционные родительские собрания,</a:t>
            </a:r>
          </a:p>
          <a:p>
            <a:pPr algn="ctr">
              <a:defRPr/>
            </a:pPr>
            <a:r>
              <a:rPr lang="ru-RU" altLang="ru-RU" sz="1200" dirty="0"/>
              <a:t>мастер-классы, проведение совместных мероприятий</a:t>
            </a:r>
            <a:r>
              <a:rPr lang="ru-RU" altLang="ru-RU" sz="2000" dirty="0"/>
              <a:t> </a:t>
            </a:r>
          </a:p>
        </p:txBody>
      </p:sp>
      <p:sp>
        <p:nvSpPr>
          <p:cNvPr id="19472" name="_s1030"/>
          <p:cNvSpPr>
            <a:spLocks noChangeArrowheads="1"/>
          </p:cNvSpPr>
          <p:nvPr/>
        </p:nvSpPr>
        <p:spPr bwMode="auto">
          <a:xfrm>
            <a:off x="395288" y="5013325"/>
            <a:ext cx="4178300" cy="9747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altLang="ru-RU" sz="1200"/>
              <a:t>Семинары – практикумы, лекции, консультации,</a:t>
            </a:r>
          </a:p>
          <a:p>
            <a:pPr algn="ctr">
              <a:defRPr/>
            </a:pPr>
            <a:r>
              <a:rPr lang="ru-RU" altLang="ru-RU" sz="1200"/>
              <a:t>треннинговые игры и упражнения</a:t>
            </a:r>
            <a:r>
              <a:rPr lang="ru-RU" altLang="ru-RU" sz="2000"/>
              <a:t> </a:t>
            </a:r>
          </a:p>
        </p:txBody>
      </p:sp>
      <p:sp>
        <p:nvSpPr>
          <p:cNvPr id="19473" name="_s1029"/>
          <p:cNvSpPr>
            <a:spLocks noChangeArrowheads="1"/>
          </p:cNvSpPr>
          <p:nvPr/>
        </p:nvSpPr>
        <p:spPr bwMode="auto">
          <a:xfrm>
            <a:off x="622300" y="4051300"/>
            <a:ext cx="3724275" cy="6397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altLang="ru-RU" sz="2000" b="1" dirty="0"/>
              <a:t>Работа с педагогами</a:t>
            </a:r>
          </a:p>
        </p:txBody>
      </p:sp>
      <p:sp>
        <p:nvSpPr>
          <p:cNvPr id="19474" name="_s1029"/>
          <p:cNvSpPr>
            <a:spLocks noChangeArrowheads="1"/>
          </p:cNvSpPr>
          <p:nvPr/>
        </p:nvSpPr>
        <p:spPr bwMode="auto">
          <a:xfrm>
            <a:off x="5014913" y="4076700"/>
            <a:ext cx="3724275" cy="6397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altLang="ru-RU" sz="2000" b="1" dirty="0"/>
              <a:t>Работа с социумом</a:t>
            </a:r>
          </a:p>
        </p:txBody>
      </p:sp>
      <p:sp>
        <p:nvSpPr>
          <p:cNvPr id="19475" name="_s1030"/>
          <p:cNvSpPr>
            <a:spLocks noChangeArrowheads="1"/>
          </p:cNvSpPr>
          <p:nvPr/>
        </p:nvSpPr>
        <p:spPr bwMode="auto">
          <a:xfrm>
            <a:off x="4800600" y="5013325"/>
            <a:ext cx="4237038" cy="9747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altLang="ru-RU" sz="1200" dirty="0"/>
              <a:t>Посещение выставок народного  декоративно-прикладного</a:t>
            </a:r>
          </a:p>
          <a:p>
            <a:pPr algn="ctr">
              <a:defRPr/>
            </a:pPr>
            <a:r>
              <a:rPr lang="ru-RU" altLang="ru-RU" sz="1200" dirty="0"/>
              <a:t> искусства, музея хрусталя, </a:t>
            </a:r>
          </a:p>
          <a:p>
            <a:pPr algn="ctr">
              <a:defRPr/>
            </a:pPr>
            <a:r>
              <a:rPr lang="ru-RU" altLang="ru-RU" sz="1200" dirty="0"/>
              <a:t>Центра  детского творчества,  школы искусств</a:t>
            </a:r>
            <a:r>
              <a:rPr lang="ru-RU" altLang="ru-RU" sz="2000" dirty="0"/>
              <a:t> </a:t>
            </a:r>
          </a:p>
        </p:txBody>
      </p:sp>
      <p:sp>
        <p:nvSpPr>
          <p:cNvPr id="19479" name="AutoShape 23"/>
          <p:cNvSpPr>
            <a:spLocks noChangeArrowheads="1"/>
          </p:cNvSpPr>
          <p:nvPr/>
        </p:nvSpPr>
        <p:spPr bwMode="auto">
          <a:xfrm>
            <a:off x="2401888" y="2347913"/>
            <a:ext cx="341312" cy="287337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9480" name="AutoShape 24"/>
          <p:cNvSpPr>
            <a:spLocks noChangeArrowheads="1"/>
          </p:cNvSpPr>
          <p:nvPr/>
        </p:nvSpPr>
        <p:spPr bwMode="auto">
          <a:xfrm>
            <a:off x="6699250" y="2314575"/>
            <a:ext cx="341313" cy="287338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9481" name="AutoShape 25"/>
          <p:cNvSpPr>
            <a:spLocks noChangeArrowheads="1"/>
          </p:cNvSpPr>
          <p:nvPr/>
        </p:nvSpPr>
        <p:spPr bwMode="auto">
          <a:xfrm>
            <a:off x="2401888" y="4724400"/>
            <a:ext cx="341312" cy="287338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9482" name="AutoShape 26"/>
          <p:cNvSpPr>
            <a:spLocks noChangeArrowheads="1"/>
          </p:cNvSpPr>
          <p:nvPr/>
        </p:nvSpPr>
        <p:spPr bwMode="auto">
          <a:xfrm>
            <a:off x="6748463" y="4724400"/>
            <a:ext cx="341312" cy="287338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21518" name="Группа 19"/>
          <p:cNvGrpSpPr>
            <a:grpSpLocks/>
          </p:cNvGrpSpPr>
          <p:nvPr/>
        </p:nvGrpSpPr>
        <p:grpSpPr bwMode="auto">
          <a:xfrm>
            <a:off x="622300" y="1354138"/>
            <a:ext cx="3724275" cy="944562"/>
            <a:chOff x="137600" y="0"/>
            <a:chExt cx="1889004" cy="94450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37600" y="0"/>
              <a:ext cx="1889004" cy="94450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137600" y="0"/>
              <a:ext cx="1889004" cy="94450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5715" tIns="5715" rIns="5715" bIns="5715" anchor="ctr"/>
            <a:lstStyle/>
            <a:p>
              <a:pPr algn="ctr"/>
              <a:r>
                <a:rPr lang="ru-RU" altLang="ru-RU" sz="2000" b="1">
                  <a:solidFill>
                    <a:schemeClr val="tx1"/>
                  </a:solidFill>
                  <a:latin typeface="Arial Black" pitchFamily="34" charset="0"/>
                </a:rPr>
                <a:t>Работа с детьми</a:t>
              </a:r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>
            <a:off x="457200" y="2673350"/>
            <a:ext cx="3889375" cy="11874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200" dirty="0">
                <a:solidFill>
                  <a:schemeClr val="tx1"/>
                </a:solidFill>
              </a:rPr>
              <a:t>Занятия, презентации, совместная деятельность, </a:t>
            </a:r>
          </a:p>
          <a:p>
            <a:pPr algn="ctr">
              <a:defRPr/>
            </a:pPr>
            <a:r>
              <a:rPr lang="ru-RU" altLang="ru-RU" sz="1200" dirty="0">
                <a:solidFill>
                  <a:schemeClr val="tx1"/>
                </a:solidFill>
              </a:rPr>
              <a:t>экспериментирование, </a:t>
            </a:r>
            <a:r>
              <a:rPr lang="ru-RU" altLang="ru-RU" sz="1200" dirty="0" err="1">
                <a:solidFill>
                  <a:schemeClr val="tx1"/>
                </a:solidFill>
              </a:rPr>
              <a:t>здоровьесберегающие</a:t>
            </a:r>
            <a:r>
              <a:rPr lang="ru-RU" altLang="ru-RU" sz="1200" dirty="0">
                <a:solidFill>
                  <a:schemeClr val="tx1"/>
                </a:solidFill>
              </a:rPr>
              <a:t> технологии:</a:t>
            </a:r>
          </a:p>
          <a:p>
            <a:pPr algn="ctr">
              <a:defRPr/>
            </a:pPr>
            <a:r>
              <a:rPr lang="ru-RU" altLang="ru-RU" sz="1200" dirty="0">
                <a:solidFill>
                  <a:schemeClr val="tx1"/>
                </a:solidFill>
              </a:rPr>
              <a:t> арт-терапия, </a:t>
            </a:r>
            <a:r>
              <a:rPr lang="ru-RU" altLang="ru-RU" sz="1200" dirty="0" err="1">
                <a:solidFill>
                  <a:schemeClr val="tx1"/>
                </a:solidFill>
              </a:rPr>
              <a:t>музыкатерапия</a:t>
            </a:r>
            <a:r>
              <a:rPr lang="ru-RU" altLang="ru-RU" sz="1200" dirty="0">
                <a:solidFill>
                  <a:schemeClr val="tx1"/>
                </a:solidFill>
              </a:rPr>
              <a:t>, </a:t>
            </a:r>
            <a:r>
              <a:rPr lang="ru-RU" altLang="ru-RU" sz="1200" dirty="0" err="1">
                <a:solidFill>
                  <a:schemeClr val="tx1"/>
                </a:solidFill>
              </a:rPr>
              <a:t>сказкатерапия</a:t>
            </a:r>
            <a:r>
              <a:rPr lang="ru-RU" altLang="ru-RU" sz="1200" dirty="0">
                <a:solidFill>
                  <a:schemeClr val="tx1"/>
                </a:solidFill>
              </a:rPr>
              <a:t>, выставки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712</Words>
  <Application>Microsoft Office PowerPoint</Application>
  <PresentationFormat>Экран (4:3)</PresentationFormat>
  <Paragraphs>108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Обобщение опыта на тему:   "Развитие творческих способностей дошкольников средствами  рисования  «без кисти»" </vt:lpstr>
      <vt:lpstr>Рисование «без кисти»</vt:lpstr>
      <vt:lpstr>Рисование «без кисти»</vt:lpstr>
      <vt:lpstr>Рисование «без кисти»</vt:lpstr>
      <vt:lpstr>Рисование «без кисти»</vt:lpstr>
      <vt:lpstr>Рисование «без кисти»</vt:lpstr>
      <vt:lpstr>Рисование «без кисти»</vt:lpstr>
      <vt:lpstr>Рисование «без кисти»</vt:lpstr>
      <vt:lpstr>Рисование «без кисти»</vt:lpstr>
      <vt:lpstr>Рисование «без кисти»</vt:lpstr>
      <vt:lpstr>Рисование «без кисти»</vt:lpstr>
      <vt:lpstr>Рисование «без кисти»</vt:lpstr>
      <vt:lpstr>Рисование «без кисти»</vt:lpstr>
      <vt:lpstr>Рисование «без кисти»</vt:lpstr>
      <vt:lpstr>Рисование «без кисти»</vt:lpstr>
      <vt:lpstr>Рисование «без кисти»</vt:lpstr>
      <vt:lpstr>Рисование «без кисти»</vt:lpstr>
      <vt:lpstr>Рисование «без кисти»</vt:lpstr>
      <vt:lpstr>Рисование «без кисти»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Обобщение опыта на тему:   "Развитие творческих способностей дошкольников средствами  рисования  «без кисти»"</dc:title>
  <dc:creator>Ivan</dc:creator>
  <cp:lastModifiedBy>Windows</cp:lastModifiedBy>
  <cp:revision>37</cp:revision>
  <dcterms:created xsi:type="dcterms:W3CDTF">2016-11-14T17:02:58Z</dcterms:created>
  <dcterms:modified xsi:type="dcterms:W3CDTF">2017-01-12T14:07:44Z</dcterms:modified>
</cp:coreProperties>
</file>